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878" y="2146957"/>
            <a:ext cx="10405891" cy="1646302"/>
          </a:xfrm>
        </p:spPr>
        <p:txBody>
          <a:bodyPr/>
          <a:lstStyle/>
          <a:p>
            <a:pPr algn="ctr"/>
            <a:r>
              <a:rPr lang="en-US" dirty="0" smtClean="0"/>
              <a:t>Role of Social Worker in respect of Modernization and Development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3200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87894" cy="1320800"/>
          </a:xfrm>
        </p:spPr>
        <p:txBody>
          <a:bodyPr/>
          <a:lstStyle/>
          <a:p>
            <a:r>
              <a:rPr lang="en-US" b="1" dirty="0" smtClean="0">
                <a:latin typeface="TimesNewRoman,Bold"/>
                <a:ea typeface="Calibri" panose="020F0502020204030204" pitchFamily="34" charset="0"/>
                <a:cs typeface="TimesNewRoman,Bold"/>
              </a:rPr>
              <a:t>1. Advocate </a:t>
            </a:r>
            <a:r>
              <a:rPr lang="en-US" dirty="0" smtClean="0">
                <a:latin typeface="TimesNewRoman"/>
                <a:ea typeface="Calibri" panose="020F0502020204030204" pitchFamily="34" charset="0"/>
                <a:cs typeface="TimesNewRoman"/>
              </a:rPr>
              <a:t>on </a:t>
            </a:r>
            <a:r>
              <a:rPr lang="en-US" dirty="0">
                <a:latin typeface="TimesNewRoman"/>
                <a:ea typeface="Calibri" panose="020F0502020204030204" pitchFamily="34" charset="0"/>
                <a:cs typeface="TimesNewRoman"/>
              </a:rPr>
              <a:t>behalf of the poor and socially </a:t>
            </a:r>
            <a:r>
              <a:rPr lang="en-US" dirty="0" smtClean="0">
                <a:latin typeface="TimesNewRoman"/>
                <a:ea typeface="Calibri" panose="020F0502020204030204" pitchFamily="34" charset="0"/>
                <a:cs typeface="TimesNewRoman"/>
              </a:rPr>
              <a:t>excluded</a:t>
            </a:r>
            <a:r>
              <a:rPr lang="en-US" dirty="0">
                <a:latin typeface="TimesNewRoman"/>
                <a:ea typeface="Calibri" panose="020F0502020204030204" pitchFamily="34" charset="0"/>
                <a:cs typeface="TimesNewRoman"/>
              </a:rPr>
              <a:t>.</a:t>
            </a:r>
            <a:r>
              <a:rPr lang="en-US" b="1" dirty="0" smtClean="0">
                <a:latin typeface="TimesNewRoman,Bold"/>
                <a:ea typeface="Calibri" panose="020F0502020204030204" pitchFamily="34" charset="0"/>
                <a:cs typeface="TimesNewRoman,Bold"/>
              </a:rPr>
              <a:t> </a:t>
            </a:r>
            <a:endParaRPr lang="en-US" dirty="0"/>
          </a:p>
        </p:txBody>
      </p:sp>
      <p:sp>
        <p:nvSpPr>
          <p:cNvPr id="3" name="Content Placeholder 2"/>
          <p:cNvSpPr>
            <a:spLocks noGrp="1"/>
          </p:cNvSpPr>
          <p:nvPr>
            <p:ph idx="1"/>
          </p:nvPr>
        </p:nvSpPr>
        <p:spPr>
          <a:xfrm>
            <a:off x="677334" y="1790163"/>
            <a:ext cx="10720469" cy="4662152"/>
          </a:xfrm>
        </p:spPr>
        <p:txBody>
          <a:bodyPr/>
          <a:lstStyle/>
          <a:p>
            <a:pPr marL="0" algn="just">
              <a:lnSpc>
                <a:spcPct val="107000"/>
              </a:lnSpc>
              <a:spcBef>
                <a:spcPts val="0"/>
              </a:spcBef>
            </a:pPr>
            <a:r>
              <a:rPr lang="en-US" sz="2800" dirty="0">
                <a:latin typeface="TimesNewRoman"/>
                <a:ea typeface="Calibri" panose="020F0502020204030204" pitchFamily="34" charset="0"/>
                <a:cs typeface="TimesNewRoman"/>
              </a:rPr>
              <a:t>The social worker can also be viewed as an advocate on behalf of the poor or socially excluded. </a:t>
            </a:r>
            <a:endParaRPr lang="en-US" sz="2800" dirty="0" smtClean="0">
              <a:latin typeface="TimesNewRoman"/>
              <a:ea typeface="Calibri" panose="020F0502020204030204" pitchFamily="34" charset="0"/>
              <a:cs typeface="TimesNewRoman"/>
            </a:endParaRPr>
          </a:p>
          <a:p>
            <a:pPr marL="0" algn="just">
              <a:lnSpc>
                <a:spcPct val="107000"/>
              </a:lnSpc>
              <a:spcBef>
                <a:spcPts val="0"/>
              </a:spcBef>
            </a:pPr>
            <a:r>
              <a:rPr lang="en-US" sz="2800" dirty="0" smtClean="0">
                <a:latin typeface="TimesNewRoman"/>
                <a:ea typeface="Calibri" panose="020F0502020204030204" pitchFamily="34" charset="0"/>
                <a:cs typeface="TimesNewRoman"/>
              </a:rPr>
              <a:t>The </a:t>
            </a:r>
            <a:r>
              <a:rPr lang="en-US" sz="2800" dirty="0">
                <a:latin typeface="TimesNewRoman"/>
                <a:ea typeface="Calibri" panose="020F0502020204030204" pitchFamily="34" charset="0"/>
                <a:cs typeface="TimesNewRoman"/>
              </a:rPr>
              <a:t>advocacy role can also be played for individuals or groups such as families or communities and in some respects the advocacy role can also be associated with community work. </a:t>
            </a:r>
            <a:endParaRPr lang="en-US" sz="2800" dirty="0" smtClean="0">
              <a:latin typeface="TimesNewRoman"/>
              <a:ea typeface="Calibri" panose="020F0502020204030204" pitchFamily="34" charset="0"/>
              <a:cs typeface="TimesNewRoman"/>
            </a:endParaRPr>
          </a:p>
          <a:p>
            <a:pPr marL="0" algn="just">
              <a:lnSpc>
                <a:spcPct val="107000"/>
              </a:lnSpc>
              <a:spcBef>
                <a:spcPts val="0"/>
              </a:spcBef>
            </a:pPr>
            <a:r>
              <a:rPr lang="en-US" sz="2800" dirty="0" smtClean="0">
                <a:latin typeface="TimesNewRoman"/>
                <a:ea typeface="Calibri" panose="020F0502020204030204" pitchFamily="34" charset="0"/>
                <a:cs typeface="TimesNewRoman"/>
              </a:rPr>
              <a:t>The </a:t>
            </a:r>
            <a:r>
              <a:rPr lang="en-US" sz="2800" dirty="0">
                <a:latin typeface="TimesNewRoman"/>
                <a:ea typeface="Calibri" panose="020F0502020204030204" pitchFamily="34" charset="0"/>
                <a:cs typeface="TimesNewRoman"/>
              </a:rPr>
              <a:t>social worker in this role can give assist or support individuals or groups by giving voice or assisting them to give their own voice to their wishes, needs and aspirations. </a:t>
            </a:r>
            <a:endParaRPr lang="en-US" sz="2800" dirty="0" smtClean="0">
              <a:latin typeface="TimesNewRoman"/>
              <a:ea typeface="Calibri" panose="020F0502020204030204" pitchFamily="34" charset="0"/>
              <a:cs typeface="TimesNewRoman"/>
            </a:endParaRPr>
          </a:p>
          <a:p>
            <a:pPr marL="0" algn="just">
              <a:lnSpc>
                <a:spcPct val="107000"/>
              </a:lnSpc>
              <a:spcBef>
                <a:spcPts val="0"/>
              </a:spcBef>
            </a:pPr>
            <a:r>
              <a:rPr lang="en-US" sz="2800" dirty="0" smtClean="0">
                <a:latin typeface="TimesNewRoman"/>
                <a:ea typeface="Calibri" panose="020F0502020204030204" pitchFamily="34" charset="0"/>
                <a:cs typeface="TimesNewRoman"/>
              </a:rPr>
              <a:t>The </a:t>
            </a:r>
            <a:r>
              <a:rPr lang="en-US" sz="2800" dirty="0">
                <a:latin typeface="TimesNewRoman"/>
                <a:ea typeface="Calibri" panose="020F0502020204030204" pitchFamily="34" charset="0"/>
                <a:cs typeface="TimesNewRoman"/>
              </a:rPr>
              <a:t>advocacy role still privileges the notion of a close relationship between client/service user and social worker.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2477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527286" cy="1320800"/>
          </a:xfrm>
        </p:spPr>
        <p:txBody>
          <a:bodyPr>
            <a:normAutofit/>
          </a:bodyPr>
          <a:lstStyle/>
          <a:p>
            <a:r>
              <a:rPr lang="en-US" b="1" dirty="0">
                <a:latin typeface="TimesNewRoman,Bold"/>
                <a:ea typeface="Calibri" panose="020F0502020204030204" pitchFamily="34" charset="0"/>
                <a:cs typeface="TimesNewRoman,Bold"/>
              </a:rPr>
              <a:t>c. Partner </a:t>
            </a:r>
            <a:r>
              <a:rPr lang="en-US" dirty="0">
                <a:latin typeface="TimesNewRoman"/>
                <a:ea typeface="Calibri" panose="020F0502020204030204" pitchFamily="34" charset="0"/>
                <a:cs typeface="TimesNewRoman"/>
              </a:rPr>
              <a:t>working together with disadvantaged or disempowered individuals and groups.</a:t>
            </a:r>
            <a:endParaRPr lang="en-US" dirty="0"/>
          </a:p>
        </p:txBody>
      </p:sp>
      <p:sp>
        <p:nvSpPr>
          <p:cNvPr id="3" name="Content Placeholder 2"/>
          <p:cNvSpPr>
            <a:spLocks noGrp="1"/>
          </p:cNvSpPr>
          <p:nvPr>
            <p:ph idx="1"/>
          </p:nvPr>
        </p:nvSpPr>
        <p:spPr>
          <a:xfrm>
            <a:off x="677333" y="1828801"/>
            <a:ext cx="11016683" cy="4623514"/>
          </a:xfrm>
        </p:spPr>
        <p:txBody>
          <a:bodyPr>
            <a:normAutofit lnSpcReduction="10000"/>
          </a:bodyPr>
          <a:lstStyle/>
          <a:p>
            <a:pPr marL="0" algn="just">
              <a:lnSpc>
                <a:spcPct val="107000"/>
              </a:lnSpc>
              <a:spcBef>
                <a:spcPts val="0"/>
              </a:spcBef>
            </a:pPr>
            <a:r>
              <a:rPr lang="en-US" sz="3600" dirty="0">
                <a:latin typeface="TimesNewRoman"/>
                <a:ea typeface="Calibri" panose="020F0502020204030204" pitchFamily="34" charset="0"/>
                <a:cs typeface="TimesNewRoman"/>
              </a:rPr>
              <a:t>The social worker can also be viewed as a partner of and working for disadvantaged or disempowered individuals or groups. Again, there is a close relationship between the social worker and those s/he is supporting. In reference to both the social worker as advocate and social worker as supporter, the empowerment of the client or group is an important and major objective.</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1080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08" y="313384"/>
            <a:ext cx="11312898" cy="1219201"/>
          </a:xfrm>
        </p:spPr>
        <p:txBody>
          <a:bodyPr>
            <a:normAutofit/>
          </a:bodyPr>
          <a:lstStyle/>
          <a:p>
            <a:r>
              <a:rPr lang="en-US" b="1" dirty="0">
                <a:latin typeface="TimesNewRoman,Bold"/>
                <a:ea typeface="Calibri" panose="020F0502020204030204" pitchFamily="34" charset="0"/>
                <a:cs typeface="TimesNewRoman,Bold"/>
              </a:rPr>
              <a:t>Assessor of risk or need </a:t>
            </a:r>
            <a:r>
              <a:rPr lang="en-US" dirty="0">
                <a:latin typeface="TimesNewRoman"/>
                <a:ea typeface="Calibri" panose="020F0502020204030204" pitchFamily="34" charset="0"/>
                <a:cs typeface="TimesNewRoman"/>
              </a:rPr>
              <a:t>for a number of client groups; also associated with surveillance. </a:t>
            </a:r>
            <a:endParaRPr lang="en-US" dirty="0"/>
          </a:p>
        </p:txBody>
      </p:sp>
      <p:sp>
        <p:nvSpPr>
          <p:cNvPr id="3" name="Content Placeholder 2"/>
          <p:cNvSpPr>
            <a:spLocks noGrp="1"/>
          </p:cNvSpPr>
          <p:nvPr>
            <p:ph idx="1"/>
          </p:nvPr>
        </p:nvSpPr>
        <p:spPr>
          <a:xfrm>
            <a:off x="677334" y="1532585"/>
            <a:ext cx="10746226" cy="4508777"/>
          </a:xfrm>
        </p:spPr>
        <p:txBody>
          <a:bodyPr>
            <a:noAutofit/>
          </a:bodyPr>
          <a:lstStyle/>
          <a:p>
            <a:pPr marL="0" algn="just">
              <a:lnSpc>
                <a:spcPct val="107000"/>
              </a:lnSpc>
              <a:spcBef>
                <a:spcPts val="0"/>
              </a:spcBef>
            </a:pPr>
            <a:r>
              <a:rPr lang="en-US" sz="2400" dirty="0">
                <a:latin typeface="TimesNewRoman"/>
                <a:ea typeface="Calibri" panose="020F0502020204030204" pitchFamily="34" charset="0"/>
                <a:cs typeface="TimesNewRoman"/>
              </a:rPr>
              <a:t>Increasingly, social workers have been given a major role in the assessment of need and risk over a number of client groups. The concern has been that whereas assessment is an important task for social workers it may well be at the cost of other activities important for social workers such as fulfilling the casework role and working with individuals, families and groups. Similarly, the assessment role may also be seen to be associated with a policing or surveillance role (Garrett, 2004). </a:t>
            </a:r>
            <a:endParaRPr lang="en-US" sz="2400" dirty="0" smtClean="0">
              <a:latin typeface="TimesNewRoman"/>
              <a:ea typeface="Calibri" panose="020F0502020204030204" pitchFamily="34" charset="0"/>
              <a:cs typeface="TimesNewRoman"/>
            </a:endParaRPr>
          </a:p>
          <a:p>
            <a:pPr marL="0" algn="just">
              <a:lnSpc>
                <a:spcPct val="107000"/>
              </a:lnSpc>
              <a:spcBef>
                <a:spcPts val="0"/>
              </a:spcBef>
            </a:pPr>
            <a:r>
              <a:rPr lang="en-US" sz="2400" dirty="0" smtClean="0">
                <a:latin typeface="TimesNewRoman"/>
                <a:ea typeface="Calibri" panose="020F0502020204030204" pitchFamily="34" charset="0"/>
                <a:cs typeface="TimesNewRoman"/>
              </a:rPr>
              <a:t>A </a:t>
            </a:r>
            <a:r>
              <a:rPr lang="en-US" sz="2400" dirty="0">
                <a:latin typeface="TimesNewRoman"/>
                <a:ea typeface="Calibri" panose="020F0502020204030204" pitchFamily="34" charset="0"/>
                <a:cs typeface="TimesNewRoman"/>
              </a:rPr>
              <a:t>fracture in the relationship between the client/service user and the social worker </a:t>
            </a:r>
            <a:r>
              <a:rPr lang="en-US" sz="2400" dirty="0" smtClean="0">
                <a:latin typeface="TimesNewRoman"/>
                <a:ea typeface="Calibri" panose="020F0502020204030204" pitchFamily="34" charset="0"/>
                <a:cs typeface="TimesNewRoman"/>
              </a:rPr>
              <a:t>may well </a:t>
            </a:r>
            <a:r>
              <a:rPr lang="en-US" sz="2400" dirty="0">
                <a:latin typeface="TimesNewRoman"/>
                <a:ea typeface="Calibri" panose="020F0502020204030204" pitchFamily="34" charset="0"/>
                <a:cs typeface="TimesNewRoman"/>
              </a:rPr>
              <a:t>appear. The possible confusion and ambiguity in role has also been explored in reference to the mental health role carried out by social workers (Myers, 1999).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423955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784863" cy="1141927"/>
          </a:xfrm>
        </p:spPr>
        <p:txBody>
          <a:bodyPr>
            <a:normAutofit fontScale="90000"/>
          </a:bodyPr>
          <a:lstStyle/>
          <a:p>
            <a:r>
              <a:rPr lang="en-US" b="1" dirty="0">
                <a:latin typeface="TimesNewRoman,Bold"/>
                <a:ea typeface="Calibri" panose="020F0502020204030204" pitchFamily="34" charset="0"/>
                <a:cs typeface="TimesNewRoman,Bold"/>
              </a:rPr>
              <a:t>Care manager </a:t>
            </a:r>
            <a:r>
              <a:rPr lang="en-US" dirty="0">
                <a:latin typeface="TimesNewRoman"/>
                <a:ea typeface="Calibri" panose="020F0502020204030204" pitchFamily="34" charset="0"/>
                <a:cs typeface="TimesNewRoman"/>
              </a:rPr>
              <a:t>who arranges services for users in a mixed economy of care, but may have little direct client contact.</a:t>
            </a:r>
            <a:endParaRPr lang="en-US" dirty="0"/>
          </a:p>
        </p:txBody>
      </p:sp>
      <p:sp>
        <p:nvSpPr>
          <p:cNvPr id="3" name="Content Placeholder 2"/>
          <p:cNvSpPr>
            <a:spLocks noGrp="1"/>
          </p:cNvSpPr>
          <p:nvPr>
            <p:ph idx="1"/>
          </p:nvPr>
        </p:nvSpPr>
        <p:spPr>
          <a:xfrm>
            <a:off x="677334" y="1751527"/>
            <a:ext cx="10784862" cy="4289835"/>
          </a:xfrm>
        </p:spPr>
        <p:txBody>
          <a:bodyPr>
            <a:noAutofit/>
          </a:bodyPr>
          <a:lstStyle/>
          <a:p>
            <a:pPr marL="0" algn="just">
              <a:lnSpc>
                <a:spcPct val="107000"/>
              </a:lnSpc>
              <a:spcBef>
                <a:spcPts val="0"/>
              </a:spcBef>
            </a:pPr>
            <a:r>
              <a:rPr lang="en-US" sz="3200" dirty="0">
                <a:latin typeface="TimesNewRoman"/>
                <a:ea typeface="Calibri" panose="020F0502020204030204" pitchFamily="34" charset="0"/>
                <a:cs typeface="TimesNewRoman"/>
              </a:rPr>
              <a:t>Social workers may also have a role as care manager. They may be involved in arranging care for clients/service users but be involved in very little direct contact with the clients whose care they are organizing</a:t>
            </a:r>
            <a:r>
              <a:rPr lang="en-US" sz="3200">
                <a:latin typeface="TimesNewRoman"/>
                <a:ea typeface="Calibri" panose="020F0502020204030204" pitchFamily="34" charset="0"/>
                <a:cs typeface="TimesNewRoman"/>
              </a:rPr>
              <a:t>. </a:t>
            </a:r>
            <a:endParaRPr lang="en-US" sz="3200" smtClean="0">
              <a:latin typeface="TimesNewRoman"/>
              <a:ea typeface="Calibri" panose="020F0502020204030204" pitchFamily="34" charset="0"/>
              <a:cs typeface="TimesNewRoman"/>
            </a:endParaRPr>
          </a:p>
          <a:p>
            <a:pPr marL="0" algn="just">
              <a:lnSpc>
                <a:spcPct val="107000"/>
              </a:lnSpc>
              <a:spcBef>
                <a:spcPts val="0"/>
              </a:spcBef>
            </a:pPr>
            <a:r>
              <a:rPr lang="en-US" sz="3200" smtClean="0">
                <a:latin typeface="TimesNewRoman"/>
                <a:ea typeface="Calibri" panose="020F0502020204030204" pitchFamily="34" charset="0"/>
                <a:cs typeface="TimesNewRoman"/>
              </a:rPr>
              <a:t>In </a:t>
            </a:r>
            <a:r>
              <a:rPr lang="en-US" sz="3200" dirty="0">
                <a:latin typeface="TimesNewRoman"/>
                <a:ea typeface="Calibri" panose="020F0502020204030204" pitchFamily="34" charset="0"/>
                <a:cs typeface="TimesNewRoman"/>
              </a:rPr>
              <a:t>the mixed economy of care, social workers may arrange care for individuals which is carried out by non-qualified social workers or those working within the voluntary or private sectors.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17146044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TotalTime>
  <Words>447</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Times New Roman</vt:lpstr>
      <vt:lpstr>TimesNewRoman</vt:lpstr>
      <vt:lpstr>TimesNewRoman,Bold</vt:lpstr>
      <vt:lpstr>Trebuchet MS</vt:lpstr>
      <vt:lpstr>Wingdings 3</vt:lpstr>
      <vt:lpstr>Facet</vt:lpstr>
      <vt:lpstr>Role of Social Worker in respect of Modernization and Development </vt:lpstr>
      <vt:lpstr>1. Advocate on behalf of the poor and socially excluded. </vt:lpstr>
      <vt:lpstr>c. Partner working together with disadvantaged or disempowered individuals and groups.</vt:lpstr>
      <vt:lpstr>Assessor of risk or need for a number of client groups; also associated with surveillance. </vt:lpstr>
      <vt:lpstr>Care manager who arranges services for users in a mixed economy of care, but may have little direct client contact.</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Social Worker in respect of Modernization and Development </dc:title>
  <dc:creator>Dr. Shakeel Ahmed</dc:creator>
  <cp:lastModifiedBy>Dr. Shakeel Ahmed</cp:lastModifiedBy>
  <cp:revision>2</cp:revision>
  <dcterms:created xsi:type="dcterms:W3CDTF">2019-12-16T15:51:15Z</dcterms:created>
  <dcterms:modified xsi:type="dcterms:W3CDTF">2019-12-16T15:59:03Z</dcterms:modified>
</cp:coreProperties>
</file>